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9" r:id="rId2"/>
    <p:sldId id="302" r:id="rId3"/>
    <p:sldId id="311" r:id="rId4"/>
    <p:sldId id="458" r:id="rId5"/>
    <p:sldId id="442" r:id="rId6"/>
    <p:sldId id="318" r:id="rId7"/>
    <p:sldId id="477" r:id="rId8"/>
    <p:sldId id="478" r:id="rId9"/>
    <p:sldId id="459" r:id="rId10"/>
    <p:sldId id="457" r:id="rId11"/>
    <p:sldId id="479" r:id="rId12"/>
    <p:sldId id="480" r:id="rId13"/>
    <p:sldId id="482" r:id="rId14"/>
    <p:sldId id="483" r:id="rId15"/>
    <p:sldId id="484" r:id="rId16"/>
    <p:sldId id="425" r:id="rId17"/>
    <p:sldId id="485" r:id="rId18"/>
    <p:sldId id="486" r:id="rId19"/>
    <p:sldId id="487" r:id="rId20"/>
    <p:sldId id="451" r:id="rId21"/>
    <p:sldId id="469" r:id="rId22"/>
    <p:sldId id="488" r:id="rId23"/>
    <p:sldId id="490" r:id="rId24"/>
    <p:sldId id="491" r:id="rId25"/>
    <p:sldId id="492" r:id="rId26"/>
    <p:sldId id="493" r:id="rId27"/>
    <p:sldId id="489" r:id="rId28"/>
    <p:sldId id="494" r:id="rId29"/>
    <p:sldId id="495" r:id="rId30"/>
    <p:sldId id="496" r:id="rId31"/>
    <p:sldId id="499" r:id="rId32"/>
    <p:sldId id="498" r:id="rId33"/>
    <p:sldId id="344" r:id="rId3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29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rgbClr val="323332"/>
        </a:fontRef>
        <a:srgbClr val="323332"/>
      </a:tcTxStyle>
      <a:tcStyle>
        <a:tcBdr>
          <a:left>
            <a:ln w="6350" cap="flat">
              <a:solidFill>
                <a:schemeClr val="accent1"/>
              </a:solidFill>
              <a:prstDash val="solid"/>
              <a:miter lim="800000"/>
            </a:ln>
          </a:left>
          <a:right>
            <a:ln w="6350" cap="flat">
              <a:solidFill>
                <a:schemeClr val="accent1"/>
              </a:solidFill>
              <a:prstDash val="solid"/>
              <a:miter lim="8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1"/>
              </a:solidFill>
              <a:prstDash val="solid"/>
              <a:round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chemeClr val="accent1"/>
              </a:solidFill>
              <a:prstDash val="solid"/>
              <a:miter lim="800000"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DCBCC"/>
          </a:solidFill>
        </a:fill>
      </a:tcStyle>
    </a:wholeTbl>
    <a:band2H>
      <a:tcTxStyle/>
      <a:tcStyle>
        <a:tcBdr/>
        <a:fill>
          <a:solidFill>
            <a:srgbClr val="FE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5F6F6"/>
          </a:solidFill>
        </a:fill>
      </a:tcStyle>
    </a:wholeTbl>
    <a:band2H>
      <a:tcTxStyle/>
      <a:tcStyle>
        <a:tcBdr/>
        <a:fill>
          <a:solidFill>
            <a:srgbClr val="FAFAFB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28"/>
    <p:restoredTop sz="94698"/>
  </p:normalViewPr>
  <p:slideViewPr>
    <p:cSldViewPr snapToGrid="0" snapToObjects="1">
      <p:cViewPr varScale="1">
        <p:scale>
          <a:sx n="108" d="100"/>
          <a:sy n="108" d="100"/>
        </p:scale>
        <p:origin x="4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06"/>
    </p:cViewPr>
  </p:sorterViewPr>
  <p:notesViewPr>
    <p:cSldViewPr snapToGrid="0" snapToObjects="1">
      <p:cViewPr varScale="1">
        <p:scale>
          <a:sx n="114" d="100"/>
          <a:sy n="114" d="100"/>
        </p:scale>
        <p:origin x="522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43E00CE-DBED-0D48-BE4E-8A8B3CC39A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4ECC5DA-EE7F-4343-A8E1-5CFC6272BD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37D1E-0706-4846-9664-4BE3F1B729A8}" type="datetimeFigureOut">
              <a:rPr lang="ru-RU" smtClean="0"/>
              <a:t>20.11.2020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1C4C4F-319D-F144-8B1C-53BBE0DE62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18091D-A271-A348-88A4-DDE3956BB9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97C5A-6253-494A-878E-A615BC04B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2881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4425" y="5017168"/>
            <a:ext cx="4941887" cy="332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23" name="Текст 21">
            <a:extLst>
              <a:ext uri="{FF2B5EF4-FFF2-40B4-BE49-F238E27FC236}">
                <a16:creationId xmlns:a16="http://schemas.microsoft.com/office/drawing/2014/main" id="{66CF4B95-F143-724F-8317-E4CC3AE87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4424" y="5369560"/>
            <a:ext cx="4941887" cy="626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4424" y="3305868"/>
            <a:ext cx="8245475" cy="1631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200" baseline="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</a:p>
        </p:txBody>
      </p:sp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Рисунок 2" descr="Рисунок 2">
            <a:extLst>
              <a:ext uri="{FF2B5EF4-FFF2-40B4-BE49-F238E27FC236}">
                <a16:creationId xmlns:a16="http://schemas.microsoft.com/office/drawing/2014/main" id="{714E7D8D-523E-BF43-BC7A-F2829AAA8A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24338" b="26524"/>
          <a:stretch>
            <a:fillRect/>
          </a:stretch>
        </p:blipFill>
        <p:spPr>
          <a:xfrm>
            <a:off x="0" y="0"/>
            <a:ext cx="6858000" cy="3369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l="6718" t="1" r="38529" b="65080"/>
          <a:stretch>
            <a:fillRect/>
          </a:stretch>
        </p:blipFill>
        <p:spPr>
          <a:xfrm>
            <a:off x="9152238" y="4937473"/>
            <a:ext cx="3039763" cy="19205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5554979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5 Конта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Текст 14">
            <a:extLst>
              <a:ext uri="{FF2B5EF4-FFF2-40B4-BE49-F238E27FC236}">
                <a16:creationId xmlns:a16="http://schemas.microsoft.com/office/drawing/2014/main" id="{30D97CAA-EBAD-C949-9EBD-D89013F143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81011" y="3020191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@</a:t>
            </a:r>
            <a:r>
              <a:rPr lang="en-US" dirty="0" err="1"/>
              <a:t>mail.ru</a:t>
            </a:r>
            <a:endParaRPr lang="ru-RU" dirty="0"/>
          </a:p>
        </p:txBody>
      </p:sp>
      <p:sp>
        <p:nvSpPr>
          <p:cNvPr id="21" name="Текст 14">
            <a:extLst>
              <a:ext uri="{FF2B5EF4-FFF2-40B4-BE49-F238E27FC236}">
                <a16:creationId xmlns:a16="http://schemas.microsoft.com/office/drawing/2014/main" id="{502AF755-FD50-9D44-900A-E3019CE244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81011" y="4305763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https://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E6F1457C-E0C7-8143-A77B-3EB838789E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81011" y="1736525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+7 111 111 11 11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184F45-7EA4-CA47-BA98-2FD31F964F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0775" y="1525062"/>
            <a:ext cx="774700" cy="774700"/>
          </a:xfrm>
          <a:prstGeom prst="rect">
            <a:avLst/>
          </a:prstGeom>
        </p:spPr>
      </p:pic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Контакты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2C87B6-FAF6-344B-BA44-C207656E26A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20775" y="2820321"/>
            <a:ext cx="774700" cy="7747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7557913-73B7-2249-8CD3-665660B2EB5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20775" y="4115580"/>
            <a:ext cx="774700" cy="774700"/>
          </a:xfrm>
          <a:prstGeom prst="rect">
            <a:avLst/>
          </a:prstGeom>
        </p:spPr>
      </p:pic>
      <p:sp>
        <p:nvSpPr>
          <p:cNvPr id="10" name="Объект 11">
            <a:extLst>
              <a:ext uri="{FF2B5EF4-FFF2-40B4-BE49-F238E27FC236}">
                <a16:creationId xmlns:a16="http://schemas.microsoft.com/office/drawing/2014/main" id="{FA009FB2-6AB9-6145-8D54-98CC88D82A9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05206" y="1534611"/>
            <a:ext cx="2541864" cy="25172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1" name="Текст 21">
            <a:extLst>
              <a:ext uri="{FF2B5EF4-FFF2-40B4-BE49-F238E27FC236}">
                <a16:creationId xmlns:a16="http://schemas.microsoft.com/office/drawing/2014/main" id="{4CDF883F-54CC-5F47-8E5F-F6CD09B12D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05206" y="4273407"/>
            <a:ext cx="2541864" cy="5679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pic>
        <p:nvPicPr>
          <p:cNvPr id="12" name="Рисунок 2" descr="Рисунок 2">
            <a:extLst>
              <a:ext uri="{FF2B5EF4-FFF2-40B4-BE49-F238E27FC236}">
                <a16:creationId xmlns:a16="http://schemas.microsoft.com/office/drawing/2014/main" id="{26DFB7BA-4C8A-E84C-A935-5DE2E633732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 t="24338" b="26524"/>
          <a:stretch>
            <a:fillRect/>
          </a:stretch>
        </p:blipFill>
        <p:spPr>
          <a:xfrm>
            <a:off x="8538594" y="5062836"/>
            <a:ext cx="3653406" cy="179516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50260708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 6.1 Отбивка вертикальна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9">
            <a:extLst>
              <a:ext uri="{FF2B5EF4-FFF2-40B4-BE49-F238E27FC236}">
                <a16:creationId xmlns:a16="http://schemas.microsoft.com/office/drawing/2014/main" id="{9CEB2BC1-7D5D-2542-8DFB-60B972919C74}"/>
              </a:ext>
            </a:extLst>
          </p:cNvPr>
          <p:cNvSpPr/>
          <p:nvPr userDrawn="1"/>
        </p:nvSpPr>
        <p:spPr>
          <a:xfrm>
            <a:off x="6096000" y="-19821"/>
            <a:ext cx="6096000" cy="6877821"/>
          </a:xfrm>
          <a:prstGeom prst="rect">
            <a:avLst/>
          </a:prstGeom>
          <a:solidFill>
            <a:srgbClr val="FB2A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5">
                    <a:hueOff val="-10800000"/>
                    <a:satOff val="-100001"/>
                  </a:schemeClr>
                </a:solidFill>
              </a:defRPr>
            </a:pPr>
            <a:endParaRPr/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A66FA0BD-76B7-6549-B906-F70F69DBBE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00838" y="4400550"/>
            <a:ext cx="4957762" cy="21288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pic>
        <p:nvPicPr>
          <p:cNvPr id="6" name="Рисунок 212" descr="Рисунок 212">
            <a:extLst>
              <a:ext uri="{FF2B5EF4-FFF2-40B4-BE49-F238E27FC236}">
                <a16:creationId xmlns:a16="http://schemas.microsoft.com/office/drawing/2014/main" id="{7E738904-3DA2-3C4F-852F-C616D160D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34431"/>
          <a:stretch>
            <a:fillRect/>
          </a:stretch>
        </p:blipFill>
        <p:spPr>
          <a:xfrm>
            <a:off x="8564468" y="-29277"/>
            <a:ext cx="3627532" cy="207915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Объект 11">
            <a:extLst>
              <a:ext uri="{FF2B5EF4-FFF2-40B4-BE49-F238E27FC236}">
                <a16:creationId xmlns:a16="http://schemas.microsoft.com/office/drawing/2014/main" id="{53AC3A50-E340-EF4D-83DC-9FFFA784457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0" y="3622"/>
            <a:ext cx="6095999" cy="6877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270833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093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1121333" y="1544596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1795249"/>
            <a:ext cx="9826858" cy="39594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lang="ru-RU" dirty="0"/>
              <a:t>Текст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80F41BEF-94A2-9C4C-B439-19D1A93B31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335228771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2 Стандартный с под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19">
            <a:extLst>
              <a:ext uri="{FF2B5EF4-FFF2-40B4-BE49-F238E27FC236}">
                <a16:creationId xmlns:a16="http://schemas.microsoft.com/office/drawing/2014/main" id="{80D60D4D-D411-C448-8B2F-73273B7412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0775" y="1784350"/>
            <a:ext cx="5816920" cy="12356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1121333" y="1544596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3129100"/>
            <a:ext cx="9826858" cy="262558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20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kumimoji="0" lang="ru-RU" sz="2800" b="0" i="0" u="none" strike="noStrike" kern="0" cap="none" spc="0" normalizeH="0" baseline="0" noProof="0" dirty="0">
                <a:ln>
                  <a:noFill/>
                </a:ln>
                <a:solidFill>
                  <a:srgbClr val="323332"/>
                </a:solidFill>
                <a:effectLst/>
                <a:uLnTx/>
                <a:uFillTx/>
                <a:latin typeface="Proxima Nova Regular"/>
                <a:sym typeface="Proxima Nova Regular"/>
              </a:rPr>
              <a:t>Текст</a:t>
            </a:r>
            <a:endParaRPr lang="ru-RU" dirty="0"/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C03CF996-D30A-1D42-8548-99ACDDB0D9A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1241571536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1 Разворот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4BDEDDB-9E1D-0E48-9D8E-9F1DB026A3C1}"/>
              </a:ext>
            </a:extLst>
          </p:cNvPr>
          <p:cNvSpPr/>
          <p:nvPr userDrawn="1"/>
        </p:nvSpPr>
        <p:spPr>
          <a:xfrm>
            <a:off x="1120776" y="1752695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1" name="Объект 11">
            <a:extLst>
              <a:ext uri="{FF2B5EF4-FFF2-40B4-BE49-F238E27FC236}">
                <a16:creationId xmlns:a16="http://schemas.microsoft.com/office/drawing/2014/main" id="{503C01EF-4C9F-0049-8732-4978984EC8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120775" y="1765428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95938" y="1998663"/>
            <a:ext cx="4616542" cy="377754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 userDrawn="1"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 userDrawn="1"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435177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894" y="1978550"/>
            <a:ext cx="5196016" cy="374478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 userDrawn="1"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 userDrawn="1"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6E228E4-076B-C34A-8CA2-D2BEF8D08328}"/>
              </a:ext>
            </a:extLst>
          </p:cNvPr>
          <p:cNvSpPr/>
          <p:nvPr userDrawn="1"/>
        </p:nvSpPr>
        <p:spPr>
          <a:xfrm>
            <a:off x="6740756" y="1765428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89376F22-AB21-E943-B9CD-CDA46BD839B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740755" y="1778161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23595593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3.1 Ноутбук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 userDrawn="1"/>
        </p:nvSpPr>
        <p:spPr>
          <a:xfrm>
            <a:off x="1120775" y="1966143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7212" y="2379197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08690" y="1511831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16910" y="1895913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2254826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3.2 Ноутбук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 userDrawn="1"/>
        </p:nvSpPr>
        <p:spPr>
          <a:xfrm>
            <a:off x="5807331" y="1969570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3768" y="2382624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57206" y="1585488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-648986" y="1969570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8737937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4.1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 userDrawn="1"/>
        </p:nvSpPr>
        <p:spPr>
          <a:xfrm flipV="1">
            <a:off x="7425505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20774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25505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9098960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4.2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 userDrawn="1"/>
        </p:nvSpPr>
        <p:spPr>
          <a:xfrm flipV="1">
            <a:off x="1120774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046927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120774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896800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hueOff val="-10800000"/>
            <a:satOff val="-10000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701" r:id="rId2"/>
    <p:sldLayoutId id="2147483652" r:id="rId3"/>
    <p:sldLayoutId id="2147483661" r:id="rId4"/>
    <p:sldLayoutId id="2147483703" r:id="rId5"/>
    <p:sldLayoutId id="2147483663" r:id="rId6"/>
    <p:sldLayoutId id="2147483704" r:id="rId7"/>
    <p:sldLayoutId id="2147483662" r:id="rId8"/>
    <p:sldLayoutId id="2147483705" r:id="rId9"/>
    <p:sldLayoutId id="2147483668" r:id="rId10"/>
    <p:sldLayoutId id="2147483653" r:id="rId11"/>
    <p:sldLayoutId id="2147483706" r:id="rId1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D0E4B58-86A3-324A-BDE2-882CE27655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Шовкопляс Григорий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995DBDB-1776-3841-8D35-BA52C126E9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Введение в алгоритмы и структуры данных 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2C3ADA-CA42-3943-900E-52B97DCF0A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4425" y="3305868"/>
            <a:ext cx="8245475" cy="1631605"/>
          </a:xfrm>
        </p:spPr>
        <p:txBody>
          <a:bodyPr/>
          <a:lstStyle/>
          <a:p>
            <a:r>
              <a:rPr lang="ru-RU" dirty="0"/>
              <a:t>Графы – 2. Кратчайшие пути.</a:t>
            </a:r>
          </a:p>
        </p:txBody>
      </p:sp>
    </p:spTree>
    <p:extLst>
      <p:ext uri="{BB962C8B-B14F-4D97-AF65-F5344CB8AC3E}">
        <p14:creationId xmlns:p14="http://schemas.microsoft.com/office/powerpoint/2010/main" val="370794449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ru-RU" dirty="0" err="1"/>
              <a:t>Дейкстры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Дан взвешенный граф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i="1" dirty="0"/>
              <a:t>Все веса неотрицательные!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Алгоритм найдет величину кратчайших путей от стартовой вершины для всех остальных</a:t>
            </a:r>
            <a:endParaRPr lang="en-US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Кстати, а что такое кратчайший путь во взвешенном графе?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Путь, у которого сумма весов ребер минимальна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lvl="1" indent="0">
              <a:buClr>
                <a:schemeClr val="accent1"/>
              </a:buClr>
              <a:buNone/>
            </a:pPr>
            <a:endParaRPr lang="ru-RU" sz="3200" dirty="0">
              <a:latin typeface="Proxima Nova Regular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73252687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ru-RU" dirty="0" err="1"/>
              <a:t>Дейкстры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Инвариант: есть множество вершин </a:t>
            </a:r>
            <a:r>
              <a:rPr lang="en-US" sz="2400" dirty="0"/>
              <a:t>U</a:t>
            </a:r>
            <a:r>
              <a:rPr lang="ru-RU" sz="2400" dirty="0"/>
              <a:t>, для которых уже известны кратчайшие расстояния</a:t>
            </a:r>
            <a:endParaRPr lang="en-US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Изначально множество </a:t>
            </a:r>
            <a:r>
              <a:rPr lang="en-US" sz="2400" dirty="0"/>
              <a:t>U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─</a:t>
            </a:r>
            <a:r>
              <a:rPr lang="ru-RU" sz="2400" dirty="0"/>
              <a:t> пустое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Будем по одной вершине расширять множество </a:t>
            </a:r>
            <a:r>
              <a:rPr lang="en-US" sz="2400" dirty="0"/>
              <a:t>U</a:t>
            </a: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Какой переход?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Сосед множества </a:t>
            </a:r>
            <a:r>
              <a:rPr lang="en-US" sz="2400" dirty="0"/>
              <a:t>U</a:t>
            </a:r>
            <a:r>
              <a:rPr lang="ru-RU" sz="2400" dirty="0"/>
              <a:t>: вершина, которая соединена ребром с вершиной из </a:t>
            </a:r>
            <a:r>
              <a:rPr lang="en-US" sz="2400" dirty="0"/>
              <a:t>U</a:t>
            </a:r>
            <a:r>
              <a:rPr lang="ru-RU" sz="2400" dirty="0"/>
              <a:t>, но при этом сама не в </a:t>
            </a:r>
            <a:r>
              <a:rPr lang="en-US" sz="2400" dirty="0"/>
              <a:t>U</a:t>
            </a:r>
            <a:endParaRPr lang="ru-RU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Будем добавлять ближайшего к стартовой вершине соседа множества </a:t>
            </a:r>
            <a:r>
              <a:rPr lang="en-US" sz="2400" dirty="0"/>
              <a:t>U</a:t>
            </a: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Будет</a:t>
            </a:r>
            <a:r>
              <a:rPr lang="en-US" sz="2400" dirty="0"/>
              <a:t> |V| </a:t>
            </a:r>
            <a:r>
              <a:rPr lang="ru-RU" sz="2400" dirty="0"/>
              <a:t>итераций</a:t>
            </a:r>
          </a:p>
          <a:p>
            <a:pPr lvl="1" indent="0">
              <a:buClr>
                <a:schemeClr val="accent1"/>
              </a:buClr>
              <a:buNone/>
            </a:pPr>
            <a:endParaRPr lang="ru-RU" sz="3200" dirty="0">
              <a:latin typeface="Proxima Nova Regular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7234094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ru-RU" dirty="0" err="1"/>
              <a:t>Дейкстры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Докажем корректность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Почему алгоритм не будет работать, если веса ребер будут отрицательными?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Окей, идея понятна, а как это все реализовать?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Будем поддерживать массив кратчайших расстояний до всех вершин</a:t>
            </a:r>
            <a:endParaRPr lang="en-US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Множество </a:t>
            </a:r>
            <a:r>
              <a:rPr lang="en-US" sz="2400" dirty="0"/>
              <a:t>U </a:t>
            </a:r>
            <a:r>
              <a:rPr lang="ru-RU" sz="2400" dirty="0"/>
              <a:t>может характеризоваться нашим любимым массивом </a:t>
            </a:r>
            <a:r>
              <a:rPr lang="en-US" sz="2400" dirty="0"/>
              <a:t>used</a:t>
            </a: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Тогда за </a:t>
            </a:r>
            <a:r>
              <a:rPr lang="en-US" sz="2400" dirty="0"/>
              <a:t>O(|V|)</a:t>
            </a:r>
            <a:r>
              <a:rPr lang="ru-RU" sz="2400" dirty="0"/>
              <a:t> сможем найти вершину, которую можно добавить в </a:t>
            </a:r>
            <a:r>
              <a:rPr lang="en-US" sz="2400" dirty="0"/>
              <a:t>U</a:t>
            </a: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lvl="1" indent="0">
              <a:buClr>
                <a:schemeClr val="accent1"/>
              </a:buClr>
              <a:buNone/>
            </a:pPr>
            <a:endParaRPr lang="ru-RU" sz="3200" dirty="0">
              <a:latin typeface="Proxima Nova Regular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9918016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Чего-то не хватает!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</a:rPr>
              <a:t>Нужно обновить расстояние!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ru-RU" dirty="0" err="1"/>
              <a:t>Дейкстры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d[v] = INF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d[s] = 0</a:t>
            </a:r>
          </a:p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|V| - 1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next = -1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next == -1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d[v] &lt; d[next]</a:t>
            </a: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used[v])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next =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used[next] = true</a:t>
            </a:r>
          </a:p>
        </p:txBody>
      </p:sp>
    </p:spTree>
    <p:extLst>
      <p:ext uri="{BB962C8B-B14F-4D97-AF65-F5344CB8AC3E}">
        <p14:creationId xmlns:p14="http://schemas.microsoft.com/office/powerpoint/2010/main" val="36442136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5" name="Текст 4">
                <a:extLst>
                  <a:ext uri="{FF2B5EF4-FFF2-40B4-BE49-F238E27FC236}">
                    <a16:creationId xmlns:a16="http://schemas.microsoft.com/office/drawing/2014/main" id="{5B8285F4-91FA-4115-A159-F2F4DF474257}"/>
                  </a:ext>
                </a:extLst>
              </p:cNvPr>
              <p:cNvSpPr>
                <a:spLocks noGrp="1"/>
              </p:cNvSpPr>
              <p:nvPr>
                <p:ph type="body" sz="quarter" idx="14"/>
              </p:nvPr>
            </p:nvSpPr>
            <p:spPr>
              <a:xfrm>
                <a:off x="1587212" y="2379197"/>
                <a:ext cx="4508788" cy="1773353"/>
              </a:xfrm>
            </p:spPr>
            <p:txBody>
              <a:bodyPr>
                <a:normAutofit lnSpcReduction="10000"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ru-RU" sz="2400" dirty="0"/>
                  <a:t>Сколько работает?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bg1"/>
                    </a:solidFill>
                  </a:rPr>
                  <a:t>O(|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400" dirty="0"/>
                  <a:t>| + |E|) = O(|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400" dirty="0"/>
                  <a:t>|)</a:t>
                </a:r>
                <a:endParaRPr lang="ru-RU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ru-RU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ru-RU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ru-RU" sz="2400" dirty="0"/>
                  <a:t>А что если граф несвязен?</a:t>
                </a: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ru-RU" sz="2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5" name="Текст 4">
                <a:extLst>
                  <a:ext uri="{FF2B5EF4-FFF2-40B4-BE49-F238E27FC236}">
                    <a16:creationId xmlns:a16="http://schemas.microsoft.com/office/drawing/2014/main" id="{5B8285F4-91FA-4115-A159-F2F4DF4742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xfrm>
                <a:off x="1587212" y="2379197"/>
                <a:ext cx="4508788" cy="1773353"/>
              </a:xfrm>
              <a:blipFill>
                <a:blip r:embed="rId2"/>
                <a:stretch>
                  <a:fillRect l="-1757" t="-4811" b="-584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ru-RU" dirty="0" err="1"/>
              <a:t>Дейкстры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|V| - 1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next = -1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next == -1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(d[v] &lt; d[next]</a:t>
            </a:r>
          </a:p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and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used[v])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next =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used[next] = true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(next, u)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d[u] = min(d[u], d[next] + W(next, u))</a:t>
            </a:r>
          </a:p>
        </p:txBody>
      </p:sp>
    </p:spTree>
    <p:extLst>
      <p:ext uri="{BB962C8B-B14F-4D97-AF65-F5344CB8AC3E}">
        <p14:creationId xmlns:p14="http://schemas.microsoft.com/office/powerpoint/2010/main" val="139173042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Добавим условие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ru-RU" dirty="0" err="1"/>
              <a:t>Дейкстры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|V| - 1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next = -1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next == -1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d[v] &lt; d[next]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next = v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d[next] == INF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break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used[next] = true</a:t>
            </a:r>
            <a:endParaRPr lang="ru-RU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ru-RU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(next, u)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d[u] = min(d[u], d[next] + W(next, u))</a:t>
            </a:r>
          </a:p>
        </p:txBody>
      </p:sp>
    </p:spTree>
    <p:extLst>
      <p:ext uri="{BB962C8B-B14F-4D97-AF65-F5344CB8AC3E}">
        <p14:creationId xmlns:p14="http://schemas.microsoft.com/office/powerpoint/2010/main" val="353199695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ru-RU" dirty="0" err="1"/>
              <a:t>Дейкстры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Как восстановить путь?</a:t>
            </a:r>
            <a:endParaRPr lang="en-US" sz="2400" dirty="0">
              <a:latin typeface="Proxima Nova Regular"/>
            </a:endParaRP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Как обычно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Можно ли ускорить?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Вроде умеем искать минимум быстрее, чем за линейное время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Приоритетная очередь (куча,</a:t>
            </a:r>
            <a:r>
              <a:rPr lang="en-US" sz="2400" dirty="0"/>
              <a:t> set…</a:t>
            </a:r>
            <a:r>
              <a:rPr lang="ru-RU" sz="2400" dirty="0"/>
              <a:t>)</a:t>
            </a:r>
            <a:endParaRPr lang="en-US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Поддерживаем множество пар </a:t>
            </a:r>
            <a:r>
              <a:rPr lang="en-US" sz="2400" dirty="0"/>
              <a:t>{</a:t>
            </a:r>
            <a:r>
              <a:rPr lang="ru-RU" sz="2400" dirty="0"/>
              <a:t>«за сколько», «куда»</a:t>
            </a:r>
            <a:r>
              <a:rPr lang="en-US" sz="2400" dirty="0"/>
              <a:t>}</a:t>
            </a: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13275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Добавим условие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</a:rPr>
              <a:t>Ого, это что теперь </a:t>
            </a:r>
            <a:r>
              <a:rPr lang="en-US" sz="2400" dirty="0">
                <a:solidFill>
                  <a:schemeClr val="bg1"/>
                </a:solidFill>
              </a:rPr>
              <a:t>O(</a:t>
            </a:r>
            <a:r>
              <a:rPr lang="en-US" sz="2400" dirty="0" err="1">
                <a:solidFill>
                  <a:schemeClr val="bg1"/>
                </a:solidFill>
              </a:rPr>
              <a:t>VlogV+E</a:t>
            </a:r>
            <a:r>
              <a:rPr lang="en-US" sz="2400" dirty="0">
                <a:solidFill>
                  <a:schemeClr val="bg1"/>
                </a:solidFill>
              </a:rPr>
              <a:t>)?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</a:rPr>
              <a:t>Не совсем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ru-RU" dirty="0" err="1"/>
              <a:t>Дейкстры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q.insert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({0, s})</a:t>
            </a:r>
          </a:p>
          <a:p>
            <a:pPr>
              <a:buClr>
                <a:schemeClr val="accent1"/>
              </a:buClr>
            </a:pP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|V| - 1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q.size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== 0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break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next = 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q.Min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().second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q.removeMin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used[next] = true</a:t>
            </a:r>
            <a:endParaRPr lang="ru-RU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ru-RU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(next, u)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d[u] = min(d[u], d[next] + W(next, u))</a:t>
            </a:r>
          </a:p>
        </p:txBody>
      </p:sp>
    </p:spTree>
    <p:extLst>
      <p:ext uri="{BB962C8B-B14F-4D97-AF65-F5344CB8AC3E}">
        <p14:creationId xmlns:p14="http://schemas.microsoft.com/office/powerpoint/2010/main" val="74585674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Нужно обновлять расстояния в сете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</a:rPr>
              <a:t>Будет работать за </a:t>
            </a:r>
            <a:r>
              <a:rPr lang="en-US" sz="2400" dirty="0">
                <a:solidFill>
                  <a:schemeClr val="bg1"/>
                </a:solidFill>
              </a:rPr>
              <a:t>O(</a:t>
            </a:r>
            <a:r>
              <a:rPr lang="en-US" sz="2400" dirty="0" err="1">
                <a:solidFill>
                  <a:schemeClr val="bg1"/>
                </a:solidFill>
              </a:rPr>
              <a:t>VlogV+ElogV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ru-RU" dirty="0" err="1"/>
              <a:t>Дейкстры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q.insert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({0, s})</a:t>
            </a:r>
          </a:p>
          <a:p>
            <a:pPr>
              <a:buClr>
                <a:schemeClr val="accent1"/>
              </a:buClr>
            </a:pP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|V| - 1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q.size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== 0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break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next =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q.Min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().second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q.removeMin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used[next] = true</a:t>
            </a:r>
            <a:endParaRPr lang="ru-RU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ru-RU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(next, u) </a:t>
            </a:r>
            <a:r>
              <a:rPr lang="en-US" sz="16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q.remove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({d[u], u})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d[u] = min(d[u], d[next] + W(next, u))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q.insert</a:t>
            </a:r>
            <a:r>
              <a:rPr lang="en-US" sz="16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({d[u], u})</a:t>
            </a:r>
          </a:p>
        </p:txBody>
      </p:sp>
    </p:spTree>
    <p:extLst>
      <p:ext uri="{BB962C8B-B14F-4D97-AF65-F5344CB8AC3E}">
        <p14:creationId xmlns:p14="http://schemas.microsoft.com/office/powerpoint/2010/main" val="273221598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</a:t>
            </a:r>
            <a:r>
              <a:rPr lang="ru-RU" dirty="0" err="1"/>
              <a:t>Дейкстры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Правда ли, что первая вариация алгоритма совсем не нужна, если есть вторая?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Не совсем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Есть полные графы!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Кстати, если изучить такую структуру данных, как </a:t>
            </a:r>
            <a:r>
              <a:rPr lang="ru-RU" sz="2400" dirty="0" err="1">
                <a:latin typeface="Proxima Nova Regular"/>
              </a:rPr>
              <a:t>Фибоначчиева</a:t>
            </a:r>
            <a:r>
              <a:rPr lang="ru-RU" sz="2400" dirty="0">
                <a:latin typeface="Proxima Nova Regular"/>
              </a:rPr>
              <a:t> куча, можно заставить алгоритм работать за </a:t>
            </a:r>
            <a:r>
              <a:rPr lang="en-US" sz="2400" dirty="0">
                <a:latin typeface="Proxima Nova Regular"/>
              </a:rPr>
              <a:t>O(</a:t>
            </a:r>
            <a:r>
              <a:rPr lang="en-US" sz="2400" dirty="0" err="1">
                <a:latin typeface="Proxima Nova Regular"/>
              </a:rPr>
              <a:t>VlogV</a:t>
            </a:r>
            <a:r>
              <a:rPr lang="en-US" sz="2400" dirty="0">
                <a:latin typeface="Proxima Nova Regular"/>
              </a:rPr>
              <a:t> + E)</a:t>
            </a: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964016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Кратчайшие пути в невзвешенном графе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78E6EAF5-B690-4355-ACF8-7E88B5859D48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07896"/>
            <a:ext cx="6096000" cy="4069196"/>
          </a:xfrm>
        </p:spPr>
      </p:pic>
    </p:spTree>
    <p:extLst>
      <p:ext uri="{BB962C8B-B14F-4D97-AF65-F5344CB8AC3E}">
        <p14:creationId xmlns:p14="http://schemas.microsoft.com/office/powerpoint/2010/main" val="294907818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Алгоритм Форда-Беллмана</a:t>
            </a:r>
          </a:p>
        </p:txBody>
      </p:sp>
      <p:pic>
        <p:nvPicPr>
          <p:cNvPr id="5" name="Объект 4" descr="Изображение выглядит как внутренний, смотрит, фотография, голова&#10;&#10;Автоматически созданное описание">
            <a:extLst>
              <a:ext uri="{FF2B5EF4-FFF2-40B4-BE49-F238E27FC236}">
                <a16:creationId xmlns:a16="http://schemas.microsoft.com/office/drawing/2014/main" id="{BA9C30FF-75C6-4C94-BD71-49F1F83C7F07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4239"/>
            <a:ext cx="6096000" cy="3696510"/>
          </a:xfrm>
        </p:spPr>
      </p:pic>
    </p:spTree>
    <p:extLst>
      <p:ext uri="{BB962C8B-B14F-4D97-AF65-F5344CB8AC3E}">
        <p14:creationId xmlns:p14="http://schemas.microsoft.com/office/powerpoint/2010/main" val="2473263676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Форда-Беллмана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Решим ту же самую задачу, но если бывают ребра с отрицательным весом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Настало время расчехлять динамическое программирование!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Количество путей длины </a:t>
                </a:r>
                <a:r>
                  <a:rPr lang="en-US" sz="2400" dirty="0"/>
                  <a:t>k </a:t>
                </a:r>
                <a:r>
                  <a:rPr lang="ru-RU" sz="2400" dirty="0"/>
                  <a:t>в графе, можно найти с помощью ДП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i="1" dirty="0" err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400" dirty="0"/>
                  <a:t>количество путей длины </a:t>
                </a:r>
                <a:r>
                  <a:rPr lang="en-US" sz="2400" dirty="0"/>
                  <a:t>k</a:t>
                </a:r>
                <a:r>
                  <a:rPr lang="ru-RU" sz="2400" dirty="0"/>
                  <a:t> в вершину </a:t>
                </a:r>
                <a:r>
                  <a:rPr lang="en-US" sz="2400" dirty="0"/>
                  <a:t>v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400" i="1" dirty="0" err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)∈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</m:t>
                        </m:r>
                      </m:sub>
                      <m:sup/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𝑑𝑝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</m:d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−1]</m:t>
                        </m:r>
                      </m:e>
                    </m:nary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Аналогично можем решить и задачу кратчайшего пути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 b="0" i="0" dirty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)∈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𝐸</m:t>
                            </m:r>
                          </m:lim>
                        </m:limLow>
                      </m:fName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𝑑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</m:d>
                        <m:d>
                          <m:dPr>
                            <m:begChr m:val="["/>
                            <m:endChr m:val="]"/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 −1</m:t>
                            </m:r>
                          </m:e>
                        </m:d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𝑊</m:t>
                        </m:r>
                        <m:d>
                          <m:d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sz="2400" b="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=0,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307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63071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Форда-Беллмана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Лемма </a:t>
                </a:r>
                <a:endParaRPr lang="en-US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Если существует кратчайший путь от </a:t>
                </a:r>
                <a:r>
                  <a:rPr lang="en-US" sz="2400" dirty="0">
                    <a:latin typeface="Proxima Nova Regular"/>
                  </a:rPr>
                  <a:t>s </a:t>
                </a:r>
                <a:r>
                  <a:rPr lang="ru-RU" sz="2400" dirty="0">
                    <a:latin typeface="Proxima Nova Regular"/>
                  </a:rPr>
                  <a:t>до </a:t>
                </a:r>
                <a:r>
                  <a:rPr lang="en-US" sz="2400" dirty="0">
                    <a:latin typeface="Proxima Nova Regular"/>
                  </a:rPr>
                  <a:t>v</a:t>
                </a:r>
                <a:r>
                  <a:rPr lang="ru-RU" sz="2400" dirty="0">
                    <a:latin typeface="Proxima Nova Regular"/>
                  </a:rPr>
                  <a:t>, он равен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=0..|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|−1</m:t>
                            </m:r>
                          </m:lim>
                        </m:limLow>
                      </m:fName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𝑑𝑝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func>
                  </m:oMath>
                </a14:m>
                <a:endParaRPr lang="ru-RU" sz="2400" b="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Что такое «существует кратчайший путь»?</a:t>
                </a:r>
                <a:endParaRPr lang="en-US" sz="2400" b="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1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69058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Очевидно, работает за </a:t>
            </a:r>
            <a:r>
              <a:rPr lang="en-US" sz="2400" dirty="0"/>
              <a:t>O(|V||E|)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Памяти столько же, можно улучшить?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Форда-Беллмана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d[v][0] = INF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d[s][0] = 0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k = 0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|V| - 1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(u, v)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d[v][k] = min(d[v][k],d[u][k-1]+W(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u,v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5035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На самом деле можно просто забыть про вторую размерность…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</a:rPr>
              <a:t>А как понять, что есть цикл отрицательного веса?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Форда-Беллмана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d[v] = INF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d[s] = 0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k = 0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|V| - 1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(u, v)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d[v] = min(d[v],</a:t>
            </a: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d[u]+</a:t>
            </a: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W(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u,v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endParaRPr lang="ru-RU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(u, v)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d[v] &gt; d[u]</a:t>
            </a: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W(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u,v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Цикл есть!</a:t>
            </a:r>
          </a:p>
          <a:p>
            <a:pPr>
              <a:buClr>
                <a:schemeClr val="accent1"/>
              </a:buClr>
            </a:pP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7204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Форда-Беллмана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Как найти цикл отрицательного веса?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pl-PL" sz="2400" dirty="0">
                    <a:latin typeface="Proxima Nova Regular"/>
                  </a:rPr>
                  <a:t>if d[v] &gt; d[u] + W(u,v)</a:t>
                </a:r>
                <a:r>
                  <a:rPr lang="ru-RU" sz="2400" dirty="0">
                    <a:latin typeface="Proxima Nova Regular"/>
                  </a:rPr>
                  <a:t>: цикл есть (вроде решили)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Правда ли, что вершина </a:t>
                </a:r>
                <a:r>
                  <a:rPr lang="en-US" sz="2400" dirty="0">
                    <a:latin typeface="Proxima Nova Regular"/>
                  </a:rPr>
                  <a:t>v </a:t>
                </a:r>
                <a:r>
                  <a:rPr lang="ru-RU" sz="2400" dirty="0">
                    <a:latin typeface="Proxima Nova Regular"/>
                  </a:rPr>
                  <a:t>лежит на цикле?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Не факт, но она точно достижима с цикла отрицательного веса!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Если храним массив </a:t>
                </a:r>
                <a:r>
                  <a:rPr lang="en-US" sz="2400" dirty="0">
                    <a:latin typeface="Proxima Nova Regular"/>
                  </a:rPr>
                  <a:t>p</a:t>
                </a:r>
                <a:r>
                  <a:rPr lang="ru-RU" sz="2400" dirty="0">
                    <a:latin typeface="Proxima Nova Regular"/>
                  </a:rPr>
                  <a:t>, можем вернуться на цикл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Для всех вершин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>
                    <a:latin typeface="Proxima Nova Regular"/>
                  </a:rPr>
                  <a:t> </a:t>
                </a:r>
                <a:r>
                  <a:rPr lang="ru-RU" sz="2400" dirty="0">
                    <a:latin typeface="Proxima Nova Regular"/>
                  </a:rPr>
                  <a:t>цикла верно, что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sz="2400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err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400" i="1" dirty="0" err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] = </m:t>
                    </m:r>
                    <m:sSub>
                      <m:sSub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endParaRPr lang="pl-PL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b="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1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5227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Восстановление цикла отрицательного веса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Форда-Беллмана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(u, v)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d[v] &gt; d[u]</a:t>
            </a: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W(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u,v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|V| - 1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v = p[v]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cur =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p[cur] !=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ans.add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(cur), cur = p[cur]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ans.add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ans.reverse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break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3892523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Алгоритм Флойда</a:t>
            </a:r>
          </a:p>
        </p:txBody>
      </p:sp>
      <p:pic>
        <p:nvPicPr>
          <p:cNvPr id="7" name="Объект 6" descr="Изображение выглядит как фотография, шляпа, держит, молодой&#10;&#10;Автоматически созданное описание">
            <a:extLst>
              <a:ext uri="{FF2B5EF4-FFF2-40B4-BE49-F238E27FC236}">
                <a16:creationId xmlns:a16="http://schemas.microsoft.com/office/drawing/2014/main" id="{FBADADA3-BCE1-4AA8-99B4-124BB4F2AE1C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1132681"/>
            <a:ext cx="4381500" cy="4619625"/>
          </a:xfrm>
        </p:spPr>
      </p:pic>
    </p:spTree>
    <p:extLst>
      <p:ext uri="{BB962C8B-B14F-4D97-AF65-F5344CB8AC3E}">
        <p14:creationId xmlns:p14="http://schemas.microsoft.com/office/powerpoint/2010/main" val="2935697084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Флойда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А что если нужно найти попарные расстояния для всех вершин?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 err="1">
                    <a:latin typeface="Proxima Nova Regular"/>
                  </a:rPr>
                  <a:t>Дейкстра</a:t>
                </a:r>
                <a:r>
                  <a:rPr lang="ru-RU" sz="2400" dirty="0">
                    <a:latin typeface="Proxima Nova Regular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  <m:r>
                      <a:rPr lang="ru-RU" sz="2400" b="0" i="1" dirty="0" smtClean="0">
                        <a:latin typeface="Cambria Math" panose="02040503050406030204" pitchFamily="18" charset="0"/>
                      </a:rPr>
                      <m:t> или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𝑉𝐸𝑙𝑜𝑔𝑉</m:t>
                        </m:r>
                      </m:e>
                    </m:d>
                  </m:oMath>
                </a14:m>
                <a:r>
                  <a:rPr lang="ru-RU" sz="2400" dirty="0">
                    <a:latin typeface="Proxima Nova Regular"/>
                  </a:rPr>
                  <a:t>, но есть нюанс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Форд-</a:t>
                </a:r>
                <a:r>
                  <a:rPr lang="ru-RU" sz="2400" dirty="0" err="1">
                    <a:latin typeface="Proxima Nova Regular"/>
                  </a:rPr>
                  <a:t>Белман</a:t>
                </a:r>
                <a:r>
                  <a:rPr lang="ru-RU" sz="2400" dirty="0">
                    <a:latin typeface="Proxima Nova Regular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endParaRPr lang="en-US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Есть очень простой алгоритм, который все сделает по красоте и без нюансов за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</m:oMath>
                </a14:m>
                <a:endParaRPr lang="pl-PL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b="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154" r="-2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12688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Сразу посмотрим код, чтобы кайфануть эстетически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Флойда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 = w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d[u][v] &gt; d[u][k] + d[k][v]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d[u][v] = d[u][k] + d[k][v]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87073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r>
              <a:rPr lang="ru-RU" dirty="0"/>
              <a:t>Кратчайшие пути в невзвешенных графах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Путь: последовательность ребер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Кратчайший путь: путь, содержащий наименьшее число ребер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Можно ли искать обходом в глубину?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Ну только если в дереве</a:t>
            </a:r>
            <a:r>
              <a:rPr lang="ru-RU" sz="2400" dirty="0">
                <a:sym typeface="Wingdings" panose="05000000000000000000" pitchFamily="2" charset="2"/>
              </a:rPr>
              <a:t>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ym typeface="Wingdings" panose="05000000000000000000" pitchFamily="2" charset="2"/>
              </a:rPr>
              <a:t>Есть другой обход!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sym typeface="Wingdings" panose="05000000000000000000" pitchFamily="2" charset="2"/>
              </a:rPr>
              <a:t>Обход в ширину </a:t>
            </a:r>
            <a:r>
              <a:rPr lang="en-US" sz="2400" dirty="0">
                <a:sym typeface="Wingdings" panose="05000000000000000000" pitchFamily="2" charset="2"/>
              </a:rPr>
              <a:t>(Breadth first search)</a:t>
            </a:r>
            <a:endParaRPr lang="ru-RU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4D1F91-B0BC-461C-8E70-A32AD08663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2259" y="2771755"/>
            <a:ext cx="3798630" cy="350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3122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Флойда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Снова ДП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Начнем еще и с трехмерной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Proxima Nova Regular"/>
              </a:rPr>
              <a:t>d[u][v][k]</a:t>
            </a:r>
            <a:r>
              <a:rPr lang="ru-RU" sz="2400" dirty="0">
                <a:latin typeface="Proxima Nova Regular"/>
              </a:rPr>
              <a:t>: кратчайший путь между вершинами </a:t>
            </a:r>
            <a:r>
              <a:rPr lang="en-US" sz="2400" dirty="0">
                <a:latin typeface="Proxima Nova Regular"/>
              </a:rPr>
              <a:t>u </a:t>
            </a:r>
            <a:r>
              <a:rPr lang="ru-RU" sz="2400" dirty="0">
                <a:latin typeface="Proxima Nova Regular"/>
              </a:rPr>
              <a:t>и </a:t>
            </a:r>
            <a:r>
              <a:rPr lang="en-US" sz="2400" dirty="0">
                <a:latin typeface="Proxima Nova Regular"/>
              </a:rPr>
              <a:t>v </a:t>
            </a:r>
            <a:r>
              <a:rPr lang="ru-RU" sz="2400" dirty="0">
                <a:latin typeface="Proxima Nova Regular"/>
              </a:rPr>
              <a:t>с промежуточными вершинами от 0 до </a:t>
            </a:r>
            <a:r>
              <a:rPr lang="en-US" sz="2400" dirty="0">
                <a:latin typeface="Proxima Nova Regular"/>
              </a:rPr>
              <a:t>k-1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Proxima Nova Regular"/>
              </a:rPr>
              <a:t>d[u][v][0] = w[u][v]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Тогда логичный переход: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pl-PL" sz="2400" dirty="0">
                <a:latin typeface="Proxima Nova Regular"/>
              </a:rPr>
              <a:t>d[u][v]</a:t>
            </a:r>
            <a:r>
              <a:rPr lang="en-US" sz="2400" dirty="0">
                <a:latin typeface="Proxima Nova Regular"/>
              </a:rPr>
              <a:t>[k]</a:t>
            </a:r>
            <a:r>
              <a:rPr lang="pl-PL" sz="2400" dirty="0">
                <a:latin typeface="Proxima Nova Regular"/>
              </a:rPr>
              <a:t> = </a:t>
            </a:r>
            <a:r>
              <a:rPr lang="en-US" sz="2400" dirty="0">
                <a:latin typeface="Proxima Nova Regular"/>
              </a:rPr>
              <a:t>min(d[u][v][k-1], </a:t>
            </a:r>
            <a:r>
              <a:rPr lang="pl-PL" sz="2400" dirty="0">
                <a:latin typeface="Proxima Nova Regular"/>
              </a:rPr>
              <a:t>d[u][k]</a:t>
            </a:r>
            <a:r>
              <a:rPr lang="en-US" sz="2400" dirty="0">
                <a:latin typeface="Proxima Nova Regular"/>
              </a:rPr>
              <a:t>[k-1]</a:t>
            </a:r>
            <a:r>
              <a:rPr lang="pl-PL" sz="2400" dirty="0">
                <a:latin typeface="Proxima Nova Regular"/>
              </a:rPr>
              <a:t> + d[k][v]</a:t>
            </a:r>
            <a:r>
              <a:rPr lang="en-US" sz="2400" dirty="0">
                <a:latin typeface="Proxima Nova Regular"/>
              </a:rPr>
              <a:t>[k-1])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Почему можем отказаться от третьей размерности и сэкономить память?</a:t>
            </a:r>
            <a:endParaRPr lang="pl-PL" sz="24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 b="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75897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Как восстановить путь?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Флойда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 = w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next[u][v] = v</a:t>
            </a:r>
            <a:endParaRPr lang="ru-RU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d[u][v] &gt; d[u][k] + d[k][v]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d[u][v] = d[u][k] + d[k][v]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next[u][v] = next[u][k]</a:t>
            </a:r>
            <a:endParaRPr lang="ru-RU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439455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Флойда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Как найти цикл отрицательного веса?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&lt; 0</m:t>
                    </m:r>
                    <m:r>
                      <a:rPr lang="ru-RU" sz="2400" b="0" i="1" dirty="0" smtClean="0">
                        <a:latin typeface="Cambria Math" panose="02040503050406030204" pitchFamily="18" charset="0"/>
                      </a:rPr>
                      <m:t>⇒ </m:t>
                    </m:r>
                  </m:oMath>
                </a14:m>
                <a:r>
                  <a:rPr lang="en-US" sz="2400" dirty="0">
                    <a:latin typeface="Proxima Nova Regular"/>
                  </a:rPr>
                  <a:t> </a:t>
                </a:r>
                <a:r>
                  <a:rPr lang="ru-RU" sz="2400" dirty="0">
                    <a:latin typeface="Proxima Nova Regular"/>
                  </a:rPr>
                  <a:t>лежит на цикле отрицательного веса</a:t>
                </a:r>
                <a:endParaRPr lang="en-US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Что может пойти не так?</a:t>
                </a:r>
                <a:endParaRPr lang="en-US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endParaRPr lang="en-US" sz="2400" b="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↓</m:t>
                    </m:r>
                  </m:oMath>
                </a14:m>
                <a:endParaRPr lang="pl-PL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Можно переполниться снизу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 i="0" dirty="0" smtClean="0">
                        <a:latin typeface="Cambria Math" panose="02040503050406030204" pitchFamily="18" charset="0"/>
                      </a:rPr>
                      <m:t>max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⁡(−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𝐼𝑁𝐹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1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24508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4">
            <a:extLst>
              <a:ext uri="{FF2B5EF4-FFF2-40B4-BE49-F238E27FC236}">
                <a16:creationId xmlns:a16="http://schemas.microsoft.com/office/drawing/2014/main" id="{E13D1CFD-EBFC-405E-96DF-B03C8E8C3D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ru-RU" dirty="0"/>
              <a:t>Все!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087214F-6D0D-4492-8996-7349F83D544E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846544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Обход в ширину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Раньше: обойдем рекурсивно все, что достижимо из вершины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Сейчас: обойдем всех соседей, а потом пойдем обходить соседей-соседей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Как?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О</a:t>
            </a:r>
            <a:r>
              <a:rPr lang="ru-RU" sz="2400" dirty="0">
                <a:latin typeface="Proxima Nova Regular"/>
              </a:rPr>
              <a:t>чередь достижимых, необработанных вершин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Вынимаем из очереди вершину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Добавляем всех ее соседей в очередь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Если не добавляли раньше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>
              <a:latin typeface="Proxima Nova Regular"/>
            </a:endParaRP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3200" dirty="0">
              <a:latin typeface="Proxima Nova Regular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4713289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Обход в ширину</a:t>
            </a:r>
          </a:p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Какие свойства обхода?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 err="1"/>
              <a:t>Нерекурсивный</a:t>
            </a: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Обойдем всю компоненту связанности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Обход в ширину посещает вершины в порядке увеличения расстояния от стартовой</a:t>
            </a:r>
            <a:endParaRPr lang="en-US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3200" dirty="0">
              <a:latin typeface="Proxima Nova Regular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1944369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Сколько работает?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O(|E|)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Обход в ширину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bfs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(V, E, s)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used[s] = true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queue.push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queue.isEmpty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queue.pop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(v, u)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used[u]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used[u] = true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queue.push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(u)</a:t>
            </a:r>
          </a:p>
        </p:txBody>
      </p:sp>
    </p:spTree>
    <p:extLst>
      <p:ext uri="{BB962C8B-B14F-4D97-AF65-F5344CB8AC3E}">
        <p14:creationId xmlns:p14="http://schemas.microsoft.com/office/powerpoint/2010/main" val="37399313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Можем заодно считать кратчайшее расстояние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Обход в ширину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bfs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(V, E, s)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d[s] = 0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queue.push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s), used[s] = true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queue.isEmpty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queue.pop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(v, u)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used[u]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used[u] = true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queue.push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(u)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d[u] = d[v] + 1</a:t>
            </a:r>
          </a:p>
        </p:txBody>
      </p:sp>
    </p:spTree>
    <p:extLst>
      <p:ext uri="{BB962C8B-B14F-4D97-AF65-F5344CB8AC3E}">
        <p14:creationId xmlns:p14="http://schemas.microsoft.com/office/powerpoint/2010/main" val="4931105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Обход в ширину</a:t>
            </a:r>
          </a:p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Как восстановить путь?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Как в обычном динамическом программировании, храним массив предков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Модификации: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0-1 </a:t>
            </a:r>
            <a:r>
              <a:rPr lang="en-US" sz="2400" dirty="0"/>
              <a:t>BFS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1-k BFS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20682993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Алгоритм </a:t>
            </a:r>
            <a:r>
              <a:rPr lang="ru-RU" dirty="0" err="1"/>
              <a:t>Дейкстры</a:t>
            </a:r>
            <a:endParaRPr lang="ru-RU" dirty="0"/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2A7CAB12-3202-4AEC-BD5D-70669F677CA6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0" y="1294606"/>
            <a:ext cx="4762500" cy="4295775"/>
          </a:xfrm>
        </p:spPr>
      </p:pic>
    </p:spTree>
    <p:extLst>
      <p:ext uri="{BB962C8B-B14F-4D97-AF65-F5344CB8AC3E}">
        <p14:creationId xmlns:p14="http://schemas.microsoft.com/office/powerpoint/2010/main" val="158897311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323332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13343</TotalTime>
  <Words>1901</Words>
  <Application>Microsoft Office PowerPoint</Application>
  <PresentationFormat>Широкоэкранный</PresentationFormat>
  <Paragraphs>263</Paragraphs>
  <Slides>33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33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Courier New</vt:lpstr>
      <vt:lpstr>Proxima Nova Bold</vt:lpstr>
      <vt:lpstr>Proxima Nova Light</vt:lpstr>
      <vt:lpstr>Proxima Nova Regular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Шовкопляс Григорий Филиппович</dc:creator>
  <cp:lastModifiedBy>Шовкопляс Григорий Филиппович</cp:lastModifiedBy>
  <cp:revision>248</cp:revision>
  <dcterms:created xsi:type="dcterms:W3CDTF">2020-02-21T22:57:25Z</dcterms:created>
  <dcterms:modified xsi:type="dcterms:W3CDTF">2020-11-22T10:07:12Z</dcterms:modified>
</cp:coreProperties>
</file>